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4" r:id="rId4"/>
    <p:sldId id="276" r:id="rId5"/>
    <p:sldId id="275" r:id="rId6"/>
    <p:sldId id="263" r:id="rId7"/>
    <p:sldId id="264" r:id="rId8"/>
    <p:sldId id="265" r:id="rId9"/>
    <p:sldId id="269" r:id="rId10"/>
    <p:sldId id="270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774" y="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47C9-5F93-4D37-968B-00EA9BAB6BD4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0FD61-DA35-4475-912C-A8747D9C06B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47C9-5F93-4D37-968B-00EA9BAB6BD4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0FD61-DA35-4475-912C-A8747D9C06B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47C9-5F93-4D37-968B-00EA9BAB6BD4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0FD61-DA35-4475-912C-A8747D9C06B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47C9-5F93-4D37-968B-00EA9BAB6BD4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0FD61-DA35-4475-912C-A8747D9C06B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47C9-5F93-4D37-968B-00EA9BAB6BD4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0FD61-DA35-4475-912C-A8747D9C06B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47C9-5F93-4D37-968B-00EA9BAB6BD4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0FD61-DA35-4475-912C-A8747D9C06B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47C9-5F93-4D37-968B-00EA9BAB6BD4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0FD61-DA35-4475-912C-A8747D9C06B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47C9-5F93-4D37-968B-00EA9BAB6BD4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0FD61-DA35-4475-912C-A8747D9C06B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47C9-5F93-4D37-968B-00EA9BAB6BD4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0FD61-DA35-4475-912C-A8747D9C06B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47C9-5F93-4D37-968B-00EA9BAB6BD4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0FD61-DA35-4475-912C-A8747D9C06B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47C9-5F93-4D37-968B-00EA9BAB6BD4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0FD61-DA35-4475-912C-A8747D9C06B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70C0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447C9-5F93-4D37-968B-00EA9BAB6BD4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0FD61-DA35-4475-912C-A8747D9C06B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ня\Desktop\moloko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285992"/>
          </a:xfrm>
        </p:spPr>
        <p:txBody>
          <a:bodyPr>
            <a:normAutofit fontScale="90000"/>
          </a:bodyPr>
          <a:lstStyle/>
          <a:p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МІНІСТЕРСТВО </a:t>
            </a: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ОСВІТИ ТА НАУКИ УКРАЇНИ</a:t>
            </a:r>
            <a:b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Полтавська державна аграрна академія</a:t>
            </a:r>
            <a:br>
              <a:rPr lang="uk-UA" sz="2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2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Факультет технології виробництва та переробки продукції тваринництва</a:t>
            </a:r>
            <a:br>
              <a:rPr lang="uk-UA" sz="2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Кафедра Харчових технологій</a:t>
            </a:r>
            <a:b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Освітньо-професійна програма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Технологія виробництва і переробки продукції тваринництва</a:t>
            </a:r>
            <a:r>
              <a:rPr lang="uk-UA" sz="2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2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Спеціальність </a:t>
            </a:r>
            <a:r>
              <a:rPr lang="uk-UA" sz="2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204 Технологія </a:t>
            </a:r>
            <a:r>
              <a:rPr lang="uk-UA" sz="2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виробництва і переробки продукції тваринництва </a:t>
            </a:r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Times New Roman" pitchFamily="18" charset="0"/>
              </a:rPr>
              <a:t/>
            </a:r>
            <a:b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Times New Roman" pitchFamily="18" charset="0"/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2844" y="1785926"/>
            <a:ext cx="8858312" cy="5072074"/>
          </a:xfrm>
        </p:spPr>
        <p:txBody>
          <a:bodyPr>
            <a:normAutofit fontScale="70000" lnSpcReduction="20000"/>
          </a:bodyPr>
          <a:lstStyle/>
          <a:p>
            <a:endParaRPr lang="uk-UA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uk-UA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uk-UA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МАГІСТЕРСЬКА   ДИПЛОМНА  РОБОТА </a:t>
            </a:r>
            <a:endParaRPr lang="uk-UA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uk-U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 тему:</a:t>
            </a:r>
          </a:p>
          <a:p>
            <a:r>
              <a:rPr lang="uk-UA" sz="3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Використання </a:t>
            </a:r>
            <a:r>
              <a:rPr lang="uk-UA" sz="31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пробіотиків</a:t>
            </a:r>
            <a:r>
              <a:rPr lang="uk-UA" sz="3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у технології твердих сирів з низькою температурою другого нагріву в умовах АТ «Пирятинський </a:t>
            </a:r>
            <a:r>
              <a:rPr lang="uk-UA" sz="31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сирзавод</a:t>
            </a:r>
            <a:r>
              <a:rPr lang="uk-UA" sz="3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</a:t>
            </a:r>
          </a:p>
          <a:p>
            <a:endParaRPr lang="ru-RU" dirty="0" smtClean="0"/>
          </a:p>
          <a:p>
            <a:pPr algn="just"/>
            <a:endParaRPr lang="ru-RU" dirty="0" smtClean="0"/>
          </a:p>
          <a:p>
            <a:pPr algn="just">
              <a:lnSpc>
                <a:spcPct val="110000"/>
              </a:lnSpc>
            </a:pPr>
            <a:r>
              <a:rPr lang="uk-UA" sz="2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Виконавець: </a:t>
            </a:r>
            <a:r>
              <a:rPr lang="uk-UA" sz="2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здобувач вищої освіти                             Данилович Аліна</a:t>
            </a:r>
            <a:endParaRPr lang="en-US" sz="29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en-US" sz="2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</a:t>
            </a:r>
            <a:r>
              <a:rPr lang="uk-UA" sz="2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Олександрівна</a:t>
            </a:r>
            <a:endParaRPr lang="uk-UA" sz="29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uk-UA" sz="2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Науковий керівник: </a:t>
            </a:r>
            <a:r>
              <a:rPr lang="uk-UA" sz="2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доцент кафедри </a:t>
            </a:r>
            <a:r>
              <a:rPr lang="uk-UA" sz="2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ХТ</a:t>
            </a:r>
          </a:p>
          <a:p>
            <a:pPr algn="just">
              <a:lnSpc>
                <a:spcPct val="110000"/>
              </a:lnSpc>
            </a:pPr>
            <a:r>
              <a:rPr lang="uk-UA" sz="2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uk-UA" sz="29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к.с</a:t>
            </a:r>
            <a:r>
              <a:rPr lang="uk-UA" sz="29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.-г.н</a:t>
            </a:r>
            <a:r>
              <a:rPr lang="uk-UA" sz="2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., доцент                              </a:t>
            </a:r>
            <a:r>
              <a:rPr lang="uk-UA" sz="2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Юхно Віктор             </a:t>
            </a:r>
          </a:p>
          <a:p>
            <a:pPr algn="just">
              <a:lnSpc>
                <a:spcPct val="110000"/>
              </a:lnSpc>
            </a:pPr>
            <a:r>
              <a:rPr lang="uk-UA" sz="2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</a:t>
            </a:r>
            <a:r>
              <a:rPr lang="uk-UA" sz="2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2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Миколайович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Таня\Desktop\milk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uk-UA" dirty="0" smtClean="0"/>
              <a:t>ПРОПОЗИЦІЇ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 algn="just"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Запропонувати керівництву підприємства включити у технологічну схему виробництва розроблену рецептуру та технологію твердих сирів з низькою температурою другого нагріву з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пробіотичними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властивостями</a:t>
            </a:r>
            <a:r>
              <a:rPr lang="uk-UA" dirty="0" smtClean="0"/>
              <a:t>.</a:t>
            </a:r>
            <a:endParaRPr lang="ru-RU" sz="2000" dirty="0" smtClean="0"/>
          </a:p>
          <a:p>
            <a:pPr>
              <a:buNone/>
            </a:pPr>
            <a:endParaRPr lang="uk-U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esktop\setwalls.ru-148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214314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ДЯКУЮ ЗА УВАГУ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ня\Desktop\141440_moloko7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01" y="0"/>
            <a:ext cx="91464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uk-UA" dirty="0" smtClean="0"/>
              <a:t>Мета і завдання роботи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01122" cy="5143536"/>
          </a:xfrm>
        </p:spPr>
        <p:txBody>
          <a:bodyPr>
            <a:normAutofit/>
          </a:bodyPr>
          <a:lstStyle/>
          <a:p>
            <a:pPr algn="just"/>
            <a:r>
              <a:rPr lang="uk-UA" sz="2100" b="1" dirty="0" smtClean="0"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 нашої роботи було розробити рецептуру, технологію твердого сиру з використанням пробіотиків та визначити органолептичні, технохімічні і мікробіологічні показники якості готового продукту. Для досягнення вказаної мети вирішувались наступні </a:t>
            </a:r>
            <a:r>
              <a:rPr lang="uk-UA" sz="2100" b="1" dirty="0" smtClean="0">
                <a:latin typeface="Times New Roman" pitchFamily="18" charset="0"/>
                <a:cs typeface="Times New Roman" pitchFamily="18" charset="0"/>
              </a:rPr>
              <a:t>завдання: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1. Вивчити загальну технологію твердого сиру, що виробляється в умовах підприємства;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2. Розробити рецептуру та оптимізувати технологію твердого сиру з використанням пробіотиків на прикладі сиру «Російський»;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3. Дослідити удосконалений продукт за органолептичними, технохімічними та мікробіологічними показники якості.</a:t>
            </a:r>
          </a:p>
          <a:p>
            <a:pPr algn="just"/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Таня\Desktop\b9c50f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86874" cy="571504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Схема досліду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786874" cy="571504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472" y="1071546"/>
            <a:ext cx="8001056" cy="50006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uk-UA" b="1" dirty="0" smtClean="0">
                <a:ln w="11430"/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Аналіз існуючого асортименту молочних продуктів з </a:t>
            </a:r>
            <a:r>
              <a:rPr lang="uk-UA" b="1" dirty="0" err="1" smtClean="0">
                <a:ln w="11430"/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пробіотиками</a:t>
            </a:r>
            <a:endParaRPr lang="ru-RU" b="1" dirty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72" y="1714488"/>
            <a:ext cx="8001056" cy="500066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Аналіз впливу </a:t>
            </a:r>
            <a:r>
              <a:rPr lang="uk-UA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пробіотиків</a:t>
            </a:r>
            <a:r>
              <a:rPr lang="uk-UA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здоров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людини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472" y="2428868"/>
            <a:ext cx="8001056" cy="500066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Формування мети і завдання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2910" y="3071810"/>
            <a:ext cx="7929618" cy="500066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Обгрунтування</a:t>
            </a:r>
            <a:r>
              <a:rPr lang="uk-UA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основних компонентів для застосування у виробництві сиру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2910" y="3786190"/>
            <a:ext cx="7929618" cy="42862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Розрахунок рецептури твердого сиру з використанням </a:t>
            </a:r>
            <a:r>
              <a:rPr lang="uk-UA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пробіотиків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2910" y="4357694"/>
            <a:ext cx="7929618" cy="500066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Розробка технології виробництва твердого сиру з низькою температурою другого нагріву з використанням </a:t>
            </a:r>
            <a:r>
              <a:rPr lang="uk-UA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пробіотиків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42910" y="5072074"/>
            <a:ext cx="7929618" cy="500066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Дослідження готового продукту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2910" y="5786454"/>
            <a:ext cx="7929618" cy="571504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Економічна ефективність виробництва твердого сиру з використанням </a:t>
            </a:r>
            <a:r>
              <a:rPr lang="uk-UA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пробіотиків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Прямая со стрелкой 13"/>
          <p:cNvCxnSpPr>
            <a:stCxn id="5" idx="2"/>
            <a:endCxn id="6" idx="0"/>
          </p:cNvCxnSpPr>
          <p:nvPr/>
        </p:nvCxnSpPr>
        <p:spPr>
          <a:xfrm rot="5400000">
            <a:off x="4500562" y="1643050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6" idx="2"/>
            <a:endCxn id="7" idx="0"/>
          </p:cNvCxnSpPr>
          <p:nvPr/>
        </p:nvCxnSpPr>
        <p:spPr>
          <a:xfrm rot="5400000">
            <a:off x="4464843" y="232171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8" idx="2"/>
            <a:endCxn id="9" idx="0"/>
          </p:cNvCxnSpPr>
          <p:nvPr/>
        </p:nvCxnSpPr>
        <p:spPr>
          <a:xfrm rot="5400000">
            <a:off x="4500562" y="3679033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7" idx="2"/>
            <a:endCxn id="8" idx="0"/>
          </p:cNvCxnSpPr>
          <p:nvPr/>
        </p:nvCxnSpPr>
        <p:spPr>
          <a:xfrm rot="16200000" flipH="1">
            <a:off x="4518421" y="2982512"/>
            <a:ext cx="142876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9" idx="2"/>
            <a:endCxn id="10" idx="0"/>
          </p:cNvCxnSpPr>
          <p:nvPr/>
        </p:nvCxnSpPr>
        <p:spPr>
          <a:xfrm rot="5400000">
            <a:off x="4536281" y="4286256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0" idx="2"/>
            <a:endCxn id="11" idx="0"/>
          </p:cNvCxnSpPr>
          <p:nvPr/>
        </p:nvCxnSpPr>
        <p:spPr>
          <a:xfrm rot="5400000">
            <a:off x="4500562" y="496491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1" idx="2"/>
            <a:endCxn id="12" idx="0"/>
          </p:cNvCxnSpPr>
          <p:nvPr/>
        </p:nvCxnSpPr>
        <p:spPr>
          <a:xfrm rot="5400000">
            <a:off x="4500562" y="567929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Таня\Desktop\Сир\DSC028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571876"/>
            <a:ext cx="3623725" cy="27177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Оптимізована рецептура сиру твердого функціонального призначення на 1000 кг молока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50" y="1143000"/>
          <a:ext cx="864393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72134"/>
                <a:gridCol w="30718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Сировина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Маса сировини, кг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Молоко незбиране з масовою часткою жиру 3,4 %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7553,4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Молоко знежирене з масовою частко жиру 0,05 %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743,3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Фруктоза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8,2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Молокозсідальний</a:t>
                      </a:r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фермент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0,082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Закваска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0,087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Таня\Desktop\Сир\DSC028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876"/>
            <a:ext cx="3429024" cy="2571768"/>
          </a:xfrm>
          <a:prstGeom prst="rect">
            <a:avLst/>
          </a:prstGeom>
          <a:noFill/>
        </p:spPr>
      </p:pic>
      <p:pic>
        <p:nvPicPr>
          <p:cNvPr id="1027" name="Picture 3" descr="C:\Users\Таня\Desktop\Сир\DSC028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4500570"/>
            <a:ext cx="285752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Технолог</a:t>
            </a:r>
            <a:r>
              <a:rPr lang="uk-UA" sz="2800" dirty="0" smtClean="0"/>
              <a:t>і</a:t>
            </a:r>
            <a:r>
              <a:rPr lang="ru-RU" sz="2800" dirty="0" smtClean="0"/>
              <a:t>я </a:t>
            </a:r>
            <a:r>
              <a:rPr lang="ru-RU" sz="2800" dirty="0" err="1" smtClean="0"/>
              <a:t>виробництва</a:t>
            </a:r>
            <a:r>
              <a:rPr lang="ru-RU" sz="2800" dirty="0" smtClean="0"/>
              <a:t> </a:t>
            </a:r>
            <a:r>
              <a:rPr lang="ru-RU" sz="2800" dirty="0" err="1" smtClean="0"/>
              <a:t>сиру</a:t>
            </a:r>
            <a:r>
              <a:rPr lang="ru-RU" sz="2800" dirty="0" smtClean="0"/>
              <a:t> твердого </a:t>
            </a:r>
            <a:r>
              <a:rPr lang="ru-RU" sz="2800" dirty="0" err="1" smtClean="0"/>
              <a:t>з</a:t>
            </a:r>
            <a:r>
              <a:rPr lang="ru-RU" sz="2800" dirty="0" smtClean="0"/>
              <a:t> </a:t>
            </a:r>
            <a:r>
              <a:rPr lang="ru-RU" sz="2800" dirty="0" err="1" smtClean="0"/>
              <a:t>пробіотиками</a:t>
            </a:r>
            <a:endParaRPr lang="ru-RU" sz="2800" dirty="0"/>
          </a:p>
        </p:txBody>
      </p:sp>
      <p:pic>
        <p:nvPicPr>
          <p:cNvPr id="2050" name="Picture 2" descr="C:\Users\Таня\Desktop\Сир\DSC028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928670"/>
            <a:ext cx="2714644" cy="2393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Таня\Desktop\Сир\DSC028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928670"/>
            <a:ext cx="2714644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C:\Users\Таня\Desktop\Сир\DSC028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3" y="928670"/>
            <a:ext cx="2714644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 descr="C:\Users\Таня\Desktop\Сир\DSC029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714752"/>
            <a:ext cx="2857520" cy="2357454"/>
          </a:xfrm>
          <a:prstGeom prst="rect">
            <a:avLst/>
          </a:prstGeom>
          <a:noFill/>
        </p:spPr>
      </p:pic>
      <p:pic>
        <p:nvPicPr>
          <p:cNvPr id="2054" name="Picture 6" descr="C:\Users\Таня\Desktop\Сир\DSC0290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5" y="3714752"/>
            <a:ext cx="2643206" cy="2357454"/>
          </a:xfrm>
          <a:prstGeom prst="rect">
            <a:avLst/>
          </a:prstGeom>
          <a:noFill/>
        </p:spPr>
      </p:pic>
      <p:pic>
        <p:nvPicPr>
          <p:cNvPr id="2055" name="Picture 7" descr="H:\DCIM\101MSDCF\DSC0293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3714752"/>
            <a:ext cx="2643206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Таня\Desktop\Milk-splash-blue-e14189981593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uk-UA" sz="2700" dirty="0" smtClean="0">
                <a:latin typeface="Times New Roman" pitchFamily="18" charset="0"/>
                <a:cs typeface="Times New Roman" pitchFamily="18" charset="0"/>
              </a:rPr>
              <a:t>3. Результати власних досліджень</a:t>
            </a:r>
            <a:r>
              <a:rPr lang="uk-UA" sz="1800" dirty="0" smtClean="0"/>
              <a:t/>
            </a:r>
            <a:br>
              <a:rPr lang="uk-UA" sz="1800" dirty="0" smtClean="0"/>
            </a:br>
            <a:r>
              <a:rPr lang="uk-UA" sz="1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Органолептичні показники контрольного та дослідного зразку твердих сирів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158" y="1285862"/>
          <a:ext cx="8501121" cy="5112068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833707"/>
                <a:gridCol w="2833707"/>
                <a:gridCol w="2833707"/>
              </a:tblGrid>
              <a:tr h="393236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Назва показника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Контрольний зразок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Дослідний зразок</a:t>
                      </a:r>
                      <a:endParaRPr lang="ru-RU" dirty="0"/>
                    </a:p>
                  </a:txBody>
                  <a:tcPr/>
                </a:tc>
              </a:tr>
              <a:tr h="688163">
                <a:tc>
                  <a:txBody>
                    <a:bodyPr/>
                    <a:lstStyle/>
                    <a:p>
                      <a:r>
                        <a:rPr lang="uk-UA" sz="1800" kern="1200" dirty="0" smtClean="0"/>
                        <a:t>Форма головки сиру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800" kern="1200" dirty="0" smtClean="0"/>
                        <a:t>Низький циліндр з округлими гранями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540385"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55165" algn="l"/>
                        </a:tabLst>
                      </a:pPr>
                      <a:r>
                        <a:rPr lang="uk-UA" sz="1800" kern="1200" dirty="0" smtClean="0"/>
                        <a:t>Низький циліндр з округлими гранями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983090">
                <a:tc>
                  <a:txBody>
                    <a:bodyPr/>
                    <a:lstStyle/>
                    <a:p>
                      <a:r>
                        <a:rPr lang="uk-UA" sz="1800" kern="1200" dirty="0" smtClean="0"/>
                        <a:t>Зовнішній вигляд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800" kern="1200" dirty="0" smtClean="0"/>
                        <a:t>Поверхня чиста, рівна. Кірка міцна без механічних ушкоджень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800" kern="1200" dirty="0" smtClean="0"/>
                        <a:t>Поверхня сиру не рівномірна</a:t>
                      </a:r>
                      <a:endParaRPr lang="ru-RU" dirty="0"/>
                    </a:p>
                  </a:txBody>
                  <a:tcPr/>
                </a:tc>
              </a:tr>
              <a:tr h="983090">
                <a:tc>
                  <a:txBody>
                    <a:bodyPr/>
                    <a:lstStyle/>
                    <a:p>
                      <a:r>
                        <a:rPr lang="uk-UA" sz="1800" kern="1200" dirty="0" smtClean="0"/>
                        <a:t>Смак і запах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800" kern="1200" dirty="0" smtClean="0"/>
                        <a:t>Виражений сирний, злегка кислуватий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800" kern="1200" dirty="0" smtClean="0"/>
                        <a:t>Без сторонніх </a:t>
                      </a:r>
                      <a:r>
                        <a:rPr lang="uk-UA" sz="1800" kern="1200" dirty="0" err="1" smtClean="0"/>
                        <a:t>присмаків</a:t>
                      </a:r>
                      <a:r>
                        <a:rPr lang="uk-UA" sz="1800" kern="1200" dirty="0" smtClean="0"/>
                        <a:t>, характерна легка кислуватість</a:t>
                      </a:r>
                      <a:endParaRPr lang="ru-RU" dirty="0"/>
                    </a:p>
                  </a:txBody>
                  <a:tcPr/>
                </a:tc>
              </a:tr>
              <a:tr h="688163">
                <a:tc>
                  <a:txBody>
                    <a:bodyPr/>
                    <a:lstStyle/>
                    <a:p>
                      <a:r>
                        <a:rPr lang="uk-UA" sz="1800" kern="1200" dirty="0" smtClean="0"/>
                        <a:t>Консистенція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800" kern="1200" dirty="0" smtClean="0"/>
                        <a:t>Пластична, однорідна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800" kern="1200" dirty="0" smtClean="0"/>
                        <a:t>Пластична, неоднорідна</a:t>
                      </a:r>
                      <a:endParaRPr lang="ru-RU" dirty="0"/>
                    </a:p>
                  </a:txBody>
                  <a:tcPr/>
                </a:tc>
              </a:tr>
              <a:tr h="688163">
                <a:tc>
                  <a:txBody>
                    <a:bodyPr/>
                    <a:lstStyle/>
                    <a:p>
                      <a:r>
                        <a:rPr lang="uk-UA" sz="1800" kern="1200" dirty="0" smtClean="0"/>
                        <a:t>Рисунок на розрізі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800" kern="1200" dirty="0" smtClean="0"/>
                        <a:t>Без рисунка, поодинокі вічка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800" kern="1200" dirty="0" smtClean="0"/>
                        <a:t>Тісто з вічками не правильної форми</a:t>
                      </a:r>
                      <a:endParaRPr lang="ru-RU" dirty="0"/>
                    </a:p>
                  </a:txBody>
                  <a:tcPr/>
                </a:tc>
              </a:tr>
              <a:tr h="688163">
                <a:tc>
                  <a:txBody>
                    <a:bodyPr/>
                    <a:lstStyle/>
                    <a:p>
                      <a:r>
                        <a:rPr lang="uk-UA" sz="1800" kern="1200" dirty="0" smtClean="0"/>
                        <a:t>Колір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800" kern="1200" dirty="0" smtClean="0"/>
                        <a:t>Жовтий, однорідний за всією масою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800" kern="1200" dirty="0" smtClean="0"/>
                        <a:t>Жовтий, однорідний за всією масою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Таня\Desktop\koze-moloko-pri-grudnom-vskarmlivanii-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Технохімічні показники контрольного та дослідного зразку твердого сиру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857250"/>
          <a:ext cx="8229600" cy="202184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Назва показника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Контрольний зразок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Дослідний зразок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800" kern="1200" dirty="0" smtClean="0"/>
                        <a:t>Масова частка жиру у сухій речовині, 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/>
                        <a:t>50,0±0,1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/>
                        <a:t>48,7±0,1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800" kern="1200" dirty="0" smtClean="0"/>
                        <a:t>Масова частка вологи, 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42,0±0,2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/>
                        <a:t>44,0±0,3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800" kern="1200" dirty="0" smtClean="0"/>
                        <a:t>Масова частка кухонної солі, 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1,3±0,2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1,5±0,1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1" name="Picture 3" descr="H:\DCIM\101MSDCF\DSC029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928934"/>
            <a:ext cx="3403865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:\DCIM\101MSDCF\DSC029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125615"/>
            <a:ext cx="3214710" cy="2660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:\DCIM\101MSDCF\DSC029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3929066"/>
            <a:ext cx="3518030" cy="2604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Таня\Desktop\Evrokomissiya-razreshila-uk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Мікробіологічні показники контрольного та дослідного зразку твердого сиру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857233"/>
          <a:ext cx="8229600" cy="384125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43404"/>
                <a:gridCol w="2071702"/>
                <a:gridCol w="2014494"/>
              </a:tblGrid>
              <a:tr h="720474">
                <a:tc>
                  <a:txBody>
                    <a:bodyPr/>
                    <a:lstStyle/>
                    <a:p>
                      <a:pPr algn="ctr"/>
                      <a:r>
                        <a:rPr lang="uk-U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Показник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Контрольний зразок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Дослідний зразок</a:t>
                      </a:r>
                      <a:endParaRPr lang="ru-RU" dirty="0"/>
                    </a:p>
                  </a:txBody>
                  <a:tcPr/>
                </a:tc>
              </a:tr>
              <a:tr h="807328"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Патогенні мікроорганізми, а також бактерії роду </a:t>
                      </a:r>
                      <a:r>
                        <a:rPr lang="uk-UA" sz="1800" i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Salmonella</a:t>
                      </a:r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в 25 г сиру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Не виявлено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Не виявлено</a:t>
                      </a:r>
                      <a:endParaRPr lang="ru-RU" dirty="0"/>
                    </a:p>
                  </a:txBody>
                  <a:tcPr/>
                </a:tc>
              </a:tr>
              <a:tr h="720474">
                <a:tc>
                  <a:txBody>
                    <a:bodyPr/>
                    <a:lstStyle/>
                    <a:p>
                      <a:r>
                        <a:rPr lang="uk-UA" sz="1800" i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Staphylococcus</a:t>
                      </a:r>
                      <a:r>
                        <a:rPr lang="uk-UA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800" i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aureus</a:t>
                      </a:r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uk-UA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КУО</a:t>
                      </a:r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в 1 г сиру, не більше ніж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Не виявлено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Не виявлено</a:t>
                      </a:r>
                      <a:endParaRPr lang="ru-RU" dirty="0"/>
                    </a:p>
                  </a:txBody>
                  <a:tcPr/>
                </a:tc>
              </a:tr>
              <a:tr h="589113">
                <a:tc>
                  <a:txBody>
                    <a:bodyPr/>
                    <a:lstStyle/>
                    <a:p>
                      <a:r>
                        <a:rPr lang="en-US" sz="1800" i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Listeria</a:t>
                      </a:r>
                      <a:r>
                        <a:rPr lang="en-US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i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monocytogenes</a:t>
                      </a:r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в 25 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Не виявлено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Не виявлено</a:t>
                      </a:r>
                      <a:endParaRPr lang="ru-RU" dirty="0"/>
                    </a:p>
                  </a:txBody>
                  <a:tcPr/>
                </a:tc>
              </a:tr>
              <a:tr h="1003866"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Кількість життєздатних клітин </a:t>
                      </a:r>
                      <a:r>
                        <a:rPr lang="uk-UA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біфідобактерій</a:t>
                      </a:r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 1 г продукту, </a:t>
                      </a:r>
                      <a:r>
                        <a:rPr lang="uk-UA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КУО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(1,5±0,1) ×10</a:t>
                      </a:r>
                      <a:r>
                        <a:rPr lang="uk-UA" sz="180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Таня\Desktop\molok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857256"/>
          </a:xfrm>
        </p:spPr>
        <p:txBody>
          <a:bodyPr/>
          <a:lstStyle/>
          <a:p>
            <a:r>
              <a:rPr lang="uk-UA" dirty="0" smtClean="0"/>
              <a:t>ВИСНОВКИ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77500" lnSpcReduction="20000"/>
          </a:bodyPr>
          <a:lstStyle/>
          <a:p>
            <a:pPr lvl="0" algn="just"/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АТ «Пирятинський </a:t>
            </a:r>
            <a:r>
              <a:rPr lang="uk-UA" sz="2900" dirty="0" err="1" smtClean="0">
                <a:latin typeface="Times New Roman" pitchFamily="18" charset="0"/>
                <a:cs typeface="Times New Roman" pitchFamily="18" charset="0"/>
              </a:rPr>
              <a:t>сирзавод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» одне з підприємств Полтавської області, що переробляє молоко і виробляє молочні продукти. Висока якість продукції АТ «Пирятинський </a:t>
            </a:r>
            <a:r>
              <a:rPr lang="uk-UA" sz="2900" dirty="0" err="1" smtClean="0">
                <a:latin typeface="Times New Roman" pitchFamily="18" charset="0"/>
                <a:cs typeface="Times New Roman" pitchFamily="18" charset="0"/>
              </a:rPr>
              <a:t>сирзавод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» відома не тільки за межами Полтавської області, але й за кордоном;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Підприємство відповідає високим міжнародним стандартам системи якості управління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ISO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 9001:2008 та системі управління безпеки харчових продуктів НАССР;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Виробництво твердих сирів на підприємстві проводиться згідно ТУ відповідно до ДСТУ на сучасному обладнанні виробництва Німеччини, Польщі, Росії, Швеції, Данії;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Розроблена рецептура та технологія твердого сиру з </a:t>
            </a:r>
            <a:r>
              <a:rPr lang="uk-UA" sz="2900" dirty="0" err="1" smtClean="0">
                <a:latin typeface="Times New Roman" pitchFamily="18" charset="0"/>
                <a:cs typeface="Times New Roman" pitchFamily="18" charset="0"/>
              </a:rPr>
              <a:t>пробіотичними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 властивостями на основі сиру «Російський», яка може бути впроваджена на підприємство без здійснення модернізації виробництва;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Технохімічний і мікробіологічний контроль розробленого готового продукту з додаванням </a:t>
            </a:r>
            <a:r>
              <a:rPr lang="uk-UA" sz="2900" dirty="0" err="1" smtClean="0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 відповідає всім показникам якості наведених у чинних нормативних документах.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426</Words>
  <Application>Microsoft Office PowerPoint</Application>
  <PresentationFormat>Экран (4:3)</PresentationFormat>
  <Paragraphs>103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МІНІСТЕРСТВО ОСВІТИ ТА НАУКИ УКРАЇНИ Полтавська державна аграрна академія Факультет технології виробництва та переробки продукції тваринництва Кафедра Харчових технологій Освітньо-професійна програма Технологія виробництва і переробки продукції тваринництва Спеціальність 204 Технологія виробництва і переробки продукції тваринництва  </vt:lpstr>
      <vt:lpstr>Мета і завдання роботи</vt:lpstr>
      <vt:lpstr>Схема досліду</vt:lpstr>
      <vt:lpstr>Оптимізована рецептура сиру твердого функціонального призначення на 1000 кг молока </vt:lpstr>
      <vt:lpstr>Технологія виробництва сиру твердого з пробіотиками</vt:lpstr>
      <vt:lpstr>3. Результати власних досліджень Органолептичні показники контрольного та дослідного зразку твердих сирів</vt:lpstr>
      <vt:lpstr>Технохімічні показники контрольного та дослідного зразку твердого сиру </vt:lpstr>
      <vt:lpstr>Мікробіологічні показники контрольного та дослідного зразку твердого сиру </vt:lpstr>
      <vt:lpstr>ВИСНОВКИ</vt:lpstr>
      <vt:lpstr>ПРОПОЗИЦІЇ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ТА НАУКИ УКРАЇНИ Полтавська державна аграрна академія ФАКУЛЬТЕТ ТЕХНОЛОГІЇ ВИРОБНИЦТВА ТА ПЕРЕРОБКИ ПРОДУКЦІЇ ТВАРИННИЦТВА Спеціальність 6.090102 – технологія виробництва і переробки продукції тваринництва</dc:title>
  <dc:creator>Таня</dc:creator>
  <cp:lastModifiedBy>Admin</cp:lastModifiedBy>
  <cp:revision>42</cp:revision>
  <dcterms:created xsi:type="dcterms:W3CDTF">2016-12-05T15:59:45Z</dcterms:created>
  <dcterms:modified xsi:type="dcterms:W3CDTF">2018-11-07T10:30:38Z</dcterms:modified>
</cp:coreProperties>
</file>